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89" r:id="rId3"/>
    <p:sldId id="276" r:id="rId4"/>
    <p:sldId id="287" r:id="rId5"/>
    <p:sldId id="278" r:id="rId6"/>
    <p:sldId id="281" r:id="rId7"/>
    <p:sldId id="286" r:id="rId8"/>
    <p:sldId id="285" r:id="rId9"/>
    <p:sldId id="288" r:id="rId10"/>
    <p:sldId id="282" r:id="rId11"/>
    <p:sldId id="279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4" roundtripDataSignature="AMtx7mihU2WMVVc83S12a5yE+xyEIlUg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884F7F6-EA8B-4A39-B481-8B1D1806C379}">
  <a:tblStyle styleId="{7884F7F6-EA8B-4A39-B481-8B1D1806C37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590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1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slide" Target="slide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r.economictimes.indiatimes.com/news/workplace-4-0/diversity-and-inclusion/sexual-harassment-complaints-at-india-inc-rise-by-79-in-last-5-years/116137786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778d45ca8e14153d1d54433d8948fa4e.jpg">
            <a:extLst>
              <a:ext uri="{FF2B5EF4-FFF2-40B4-BE49-F238E27FC236}">
                <a16:creationId xmlns:a16="http://schemas.microsoft.com/office/drawing/2014/main" id="{35E33AF7-9849-4413-9992-F17EDD4C709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t="13839"/>
          <a:stretch>
            <a:fillRect/>
          </a:stretch>
        </p:blipFill>
        <p:spPr>
          <a:xfrm>
            <a:off x="-30164" y="1"/>
            <a:ext cx="9174164" cy="515580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816865-DE5E-4D93-82CD-68AEC54DC6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47" t="7665" r="26380" b="36916"/>
          <a:stretch/>
        </p:blipFill>
        <p:spPr>
          <a:xfrm>
            <a:off x="183993" y="129663"/>
            <a:ext cx="619200" cy="68393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706D95D-8275-4D7A-AD15-0C42D05A57BB}"/>
              </a:ext>
            </a:extLst>
          </p:cNvPr>
          <p:cNvSpPr txBox="1"/>
          <p:nvPr/>
        </p:nvSpPr>
        <p:spPr>
          <a:xfrm>
            <a:off x="1017349" y="224193"/>
            <a:ext cx="8744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  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2B11B60-CB66-4176-AB22-E0059E1C48CA}"/>
              </a:ext>
            </a:extLst>
          </p:cNvPr>
          <p:cNvSpPr txBox="1"/>
          <p:nvPr/>
        </p:nvSpPr>
        <p:spPr>
          <a:xfrm>
            <a:off x="6873557" y="679864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TECHNO INDIA 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UNIVERSITY </a:t>
            </a:r>
          </a:p>
        </p:txBody>
      </p:sp>
      <p:pic>
        <p:nvPicPr>
          <p:cNvPr id="43" name="Picture 42" descr="Screenshot 2024-01-26 122709.png">
            <a:extLst>
              <a:ext uri="{FF2B5EF4-FFF2-40B4-BE49-F238E27FC236}">
                <a16:creationId xmlns:a16="http://schemas.microsoft.com/office/drawing/2014/main" id="{3486AE73-AEAC-466D-8B47-F5D2383DAC7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 l="7860" t="4545" r="5682" b="4545"/>
          <a:stretch>
            <a:fillRect/>
          </a:stretch>
        </p:blipFill>
        <p:spPr>
          <a:xfrm>
            <a:off x="8050086" y="137319"/>
            <a:ext cx="537845" cy="533400"/>
          </a:xfrm>
          <a:prstGeom prst="ellipse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C55D2B3-9B15-461E-848F-07B17DE6B44C}"/>
              </a:ext>
            </a:extLst>
          </p:cNvPr>
          <p:cNvSpPr txBox="1"/>
          <p:nvPr/>
        </p:nvSpPr>
        <p:spPr>
          <a:xfrm>
            <a:off x="1966117" y="2949792"/>
            <a:ext cx="48126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 Black" pitchFamily="34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Arial Black" pitchFamily="34" charset="0"/>
              </a:rPr>
              <a:t>N</a:t>
            </a:r>
            <a:r>
              <a:rPr lang="en-US" sz="2400" b="1" dirty="0">
                <a:solidFill>
                  <a:schemeClr val="bg1"/>
                </a:solidFill>
                <a:latin typeface="Arial Black" pitchFamily="34" charset="0"/>
              </a:rPr>
              <a:t>avigating </a:t>
            </a:r>
            <a:r>
              <a:rPr lang="en-US" sz="3200" b="1" dirty="0">
                <a:solidFill>
                  <a:schemeClr val="bg1"/>
                </a:solidFill>
                <a:latin typeface="Arial Black" pitchFamily="34" charset="0"/>
              </a:rPr>
              <a:t>S</a:t>
            </a:r>
            <a:r>
              <a:rPr lang="en-US" sz="2400" b="1" dirty="0">
                <a:solidFill>
                  <a:schemeClr val="bg1"/>
                </a:solidFill>
                <a:latin typeface="Arial Black" pitchFamily="34" charset="0"/>
              </a:rPr>
              <a:t>uccess, </a:t>
            </a:r>
            <a:r>
              <a:rPr lang="en-US" sz="2800" b="1" dirty="0">
                <a:solidFill>
                  <a:schemeClr val="bg1"/>
                </a:solidFill>
                <a:latin typeface="Arial Black" pitchFamily="34" charset="0"/>
              </a:rPr>
              <a:t>T</a:t>
            </a:r>
            <a:r>
              <a:rPr lang="en-US" sz="2400" b="1" dirty="0">
                <a:solidFill>
                  <a:schemeClr val="bg1"/>
                </a:solidFill>
                <a:latin typeface="Arial Black" pitchFamily="34" charset="0"/>
              </a:rPr>
              <a:t>ogether on the </a:t>
            </a:r>
            <a:r>
              <a:rPr lang="en-US" sz="2800" b="1" dirty="0">
                <a:solidFill>
                  <a:schemeClr val="bg1"/>
                </a:solidFill>
                <a:latin typeface="Arial Black" pitchFamily="34" charset="0"/>
              </a:rPr>
              <a:t>R</a:t>
            </a:r>
            <a:r>
              <a:rPr lang="en-US" sz="2400" b="1" dirty="0">
                <a:solidFill>
                  <a:schemeClr val="bg1"/>
                </a:solidFill>
                <a:latin typeface="Arial Black" pitchFamily="34" charset="0"/>
              </a:rPr>
              <a:t>oad of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Women’s Safety 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51E50-0300-493D-9764-DAF606CE9815}"/>
              </a:ext>
            </a:extLst>
          </p:cNvPr>
          <p:cNvSpPr txBox="1"/>
          <p:nvPr/>
        </p:nvSpPr>
        <p:spPr>
          <a:xfrm>
            <a:off x="201600" y="866016"/>
            <a:ext cx="8604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rgbClr val="FF0000"/>
                </a:solidFill>
              </a:rPr>
              <a:t>SHE</a:t>
            </a:r>
            <a:r>
              <a:rPr lang="en-US" sz="13800" b="1" dirty="0">
                <a:solidFill>
                  <a:schemeClr val="bg1"/>
                </a:solidFill>
              </a:rPr>
              <a:t>curity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62155-3BED-4598-80B8-8D4ED0712D20}"/>
              </a:ext>
            </a:extLst>
          </p:cNvPr>
          <p:cNvSpPr txBox="1"/>
          <p:nvPr/>
        </p:nvSpPr>
        <p:spPr>
          <a:xfrm>
            <a:off x="-39624" y="821472"/>
            <a:ext cx="4724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Arial Black" panose="020B0A04020102020204" pitchFamily="34" charset="0"/>
              </a:rPr>
              <a:t>SHEcurity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A5E149-AA1B-4FDA-93EF-685512FFED09}"/>
              </a:ext>
            </a:extLst>
          </p:cNvPr>
          <p:cNvSpPr txBox="1"/>
          <p:nvPr/>
        </p:nvSpPr>
        <p:spPr>
          <a:xfrm>
            <a:off x="999789" y="4568035"/>
            <a:ext cx="73699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</a:rPr>
              <a:t>Neighborhood Safety &amp; Alert Network (WEB-003)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8CA2F0-DFEA-42C1-A96D-C405D689CA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3" name="Picture 2" descr="Screenshot 2024-01-26 124536.png">
            <a:hlinkClick r:id="rId2" action="ppaction://hlinksldjump" tooltip="https://github.com/Hello-Sandipan/SHEcurity"/>
            <a:extLst>
              <a:ext uri="{FF2B5EF4-FFF2-40B4-BE49-F238E27FC236}">
                <a16:creationId xmlns:a16="http://schemas.microsoft.com/office/drawing/2014/main" id="{CCA53330-200C-40CC-A3D6-88730F2C9C7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r="1074"/>
          <a:stretch>
            <a:fillRect/>
          </a:stretch>
        </p:blipFill>
        <p:spPr>
          <a:xfrm>
            <a:off x="0" y="0"/>
            <a:ext cx="9144000" cy="5148050"/>
          </a:xfrm>
          <a:prstGeom prst="rect">
            <a:avLst/>
          </a:prstGeom>
        </p:spPr>
      </p:pic>
      <p:sp>
        <p:nvSpPr>
          <p:cNvPr id="4" name="Google Shape;89;g1bf5e8969c4_0_27">
            <a:extLst>
              <a:ext uri="{FF2B5EF4-FFF2-40B4-BE49-F238E27FC236}">
                <a16:creationId xmlns:a16="http://schemas.microsoft.com/office/drawing/2014/main" id="{607AD00B-C9B9-49CE-82EF-71E42052E07A}"/>
              </a:ext>
            </a:extLst>
          </p:cNvPr>
          <p:cNvSpPr/>
          <p:nvPr/>
        </p:nvSpPr>
        <p:spPr>
          <a:xfrm>
            <a:off x="171149" y="86684"/>
            <a:ext cx="8801702" cy="4725006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400" b="1" u="sng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B5F0C1-34B4-4FE9-B862-0C39C1BC8FEA}"/>
              </a:ext>
            </a:extLst>
          </p:cNvPr>
          <p:cNvSpPr/>
          <p:nvPr/>
        </p:nvSpPr>
        <p:spPr>
          <a:xfrm>
            <a:off x="0" y="4901184"/>
            <a:ext cx="9144000" cy="2362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2D1885-2F02-4223-B23C-491FB72BE408}"/>
              </a:ext>
            </a:extLst>
          </p:cNvPr>
          <p:cNvSpPr txBox="1"/>
          <p:nvPr/>
        </p:nvSpPr>
        <p:spPr>
          <a:xfrm>
            <a:off x="3346704" y="485313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</a:t>
            </a:r>
            <a:r>
              <a:rPr 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Google Sans"/>
              </a:rPr>
              <a:t>© - Sandipan Saha.</a:t>
            </a:r>
            <a:endParaRPr lang="en-IN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EB6A62-D5DE-4341-AFA7-1E87CD736988}"/>
              </a:ext>
            </a:extLst>
          </p:cNvPr>
          <p:cNvSpPr txBox="1"/>
          <p:nvPr/>
        </p:nvSpPr>
        <p:spPr>
          <a:xfrm>
            <a:off x="1555996" y="65913"/>
            <a:ext cx="89432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rgbClr val="FFFF00"/>
                </a:solidFill>
                <a:latin typeface="Arial Black" panose="020B0A04020102020204" pitchFamily="34" charset="0"/>
              </a:rPr>
              <a:t>CODE FULLY DEPLOYED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054CE2-7514-43AB-BE41-27407D4B6467}"/>
              </a:ext>
            </a:extLst>
          </p:cNvPr>
          <p:cNvSpPr txBox="1"/>
          <p:nvPr/>
        </p:nvSpPr>
        <p:spPr>
          <a:xfrm>
            <a:off x="2301701" y="573893"/>
            <a:ext cx="708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100% </a:t>
            </a:r>
            <a:r>
              <a:rPr lang="en-US" sz="1800" b="1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WORKING PROTOTYPE</a:t>
            </a:r>
            <a:endParaRPr lang="en-US" b="1" dirty="0">
              <a:solidFill>
                <a:srgbClr val="FFFF00"/>
              </a:solidFill>
              <a:latin typeface="Verdana" panose="020B0604030504040204" pitchFamily="34" charset="0"/>
              <a:ea typeface="Verdana" panose="020B0604030504040204" pitchFamily="34" charset="0"/>
              <a:cs typeface="Aharoni" panose="02010803020104030203" pitchFamily="2" charset="-79"/>
            </a:endParaRPr>
          </a:p>
        </p:txBody>
      </p:sp>
      <p:pic>
        <p:nvPicPr>
          <p:cNvPr id="20" name="Picture 19" descr="qrcode_93816631_6878ba9cc3a5277dbb051af8c9de3039.png">
            <a:extLst>
              <a:ext uri="{FF2B5EF4-FFF2-40B4-BE49-F238E27FC236}">
                <a16:creationId xmlns:a16="http://schemas.microsoft.com/office/drawing/2014/main" id="{4F8295E8-6C74-426E-B6C8-4DEBB1AE541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 l="16983" t="5977" r="15411" b="4406"/>
          <a:stretch>
            <a:fillRect/>
          </a:stretch>
        </p:blipFill>
        <p:spPr>
          <a:xfrm>
            <a:off x="294220" y="1788127"/>
            <a:ext cx="2053662" cy="2789742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21" name="Picture 20" descr="qrcode_93816631_6878ba9cc3a5277dbb051af8c9de3039.png">
            <a:extLst>
              <a:ext uri="{FF2B5EF4-FFF2-40B4-BE49-F238E27FC236}">
                <a16:creationId xmlns:a16="http://schemas.microsoft.com/office/drawing/2014/main" id="{6AF2F671-8B08-4F68-AF67-C74A13404CA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 l="16983" t="5977" r="15411" b="4406"/>
          <a:stretch>
            <a:fillRect/>
          </a:stretch>
        </p:blipFill>
        <p:spPr>
          <a:xfrm>
            <a:off x="2612956" y="1806415"/>
            <a:ext cx="2053662" cy="2789742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24" name="Google Shape;89;g1bf5e8969c4_0_27">
            <a:extLst>
              <a:ext uri="{FF2B5EF4-FFF2-40B4-BE49-F238E27FC236}">
                <a16:creationId xmlns:a16="http://schemas.microsoft.com/office/drawing/2014/main" id="{82E8A373-A0CE-40D9-A087-3322B821EA12}"/>
              </a:ext>
            </a:extLst>
          </p:cNvPr>
          <p:cNvSpPr/>
          <p:nvPr/>
        </p:nvSpPr>
        <p:spPr>
          <a:xfrm>
            <a:off x="4810400" y="1060687"/>
            <a:ext cx="4118362" cy="3517182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400" b="1" u="sng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25" name="Google Shape;89;g1bf5e8969c4_0_27">
            <a:extLst>
              <a:ext uri="{FF2B5EF4-FFF2-40B4-BE49-F238E27FC236}">
                <a16:creationId xmlns:a16="http://schemas.microsoft.com/office/drawing/2014/main" id="{EDE4D848-9004-4B7B-8838-DF493A2E7958}"/>
              </a:ext>
            </a:extLst>
          </p:cNvPr>
          <p:cNvSpPr/>
          <p:nvPr/>
        </p:nvSpPr>
        <p:spPr>
          <a:xfrm>
            <a:off x="4806684" y="1157185"/>
            <a:ext cx="4118362" cy="3497766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400" b="1" u="sng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74AE42-052F-4082-81BC-EE6442B47DA8}"/>
              </a:ext>
            </a:extLst>
          </p:cNvPr>
          <p:cNvSpPr txBox="1"/>
          <p:nvPr/>
        </p:nvSpPr>
        <p:spPr>
          <a:xfrm>
            <a:off x="4806684" y="1414179"/>
            <a:ext cx="480160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FF00"/>
                </a:solidFill>
                <a:latin typeface="Arial Black" panose="020B0A04020102020204" pitchFamily="34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SHEcurity</a:t>
            </a:r>
            <a:r>
              <a:rPr lang="en-US" b="1" dirty="0">
                <a:solidFill>
                  <a:srgbClr val="FFFF00"/>
                </a:solidFill>
                <a:latin typeface="Arial Black" panose="020B0A04020102020204" pitchFamily="34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(Our Website Direct link)-</a:t>
            </a:r>
          </a:p>
          <a:p>
            <a:endParaRPr lang="en-US" sz="600" b="1" dirty="0">
              <a:solidFill>
                <a:srgbClr val="C00000"/>
              </a:solidFill>
              <a:latin typeface="Arial Black" panose="020B0A04020102020204" pitchFamily="34" charset="0"/>
              <a:hlinkClick r:id="rId5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b="1" dirty="0">
                <a:solidFill>
                  <a:srgbClr val="0563C1"/>
                </a:solidFill>
              </a:rPr>
              <a:t>https://shecurity-static-v1.onrender.com/</a:t>
            </a:r>
            <a:endParaRPr 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5450A9-B5A6-4DE3-8FBD-542E630F86A5}"/>
              </a:ext>
            </a:extLst>
          </p:cNvPr>
          <p:cNvSpPr txBox="1"/>
          <p:nvPr/>
        </p:nvSpPr>
        <p:spPr>
          <a:xfrm>
            <a:off x="4793419" y="1991123"/>
            <a:ext cx="4179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Arial Black" panose="020B0A04020102020204" pitchFamily="34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REPO-</a:t>
            </a:r>
            <a:r>
              <a:rPr lang="en-US" b="1" dirty="0">
                <a:solidFill>
                  <a:srgbClr val="FFFF00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b="1" dirty="0">
                <a:solidFill>
                  <a:srgbClr val="0563C1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https://github.com/Sohamghosh98/Shecurity</a:t>
            </a:r>
            <a:endParaRPr 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9E6EB3-56F4-4408-8D82-7F7474EF52B7}"/>
              </a:ext>
            </a:extLst>
          </p:cNvPr>
          <p:cNvSpPr txBox="1"/>
          <p:nvPr/>
        </p:nvSpPr>
        <p:spPr>
          <a:xfrm>
            <a:off x="4793419" y="2551545"/>
            <a:ext cx="41794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Arial Black" panose="020B0A04020102020204" pitchFamily="34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YOUTUBE-</a:t>
            </a:r>
          </a:p>
          <a:p>
            <a:r>
              <a:rPr lang="en-US" b="1" dirty="0">
                <a:solidFill>
                  <a:srgbClr val="0563C1"/>
                </a:solidFill>
              </a:rPr>
              <a:t>https://www.youtube.com/watch?v=GKjo4_ncg54</a:t>
            </a:r>
            <a:endParaRPr 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981DB0-569B-4464-9E07-AB7CE692D5AE}"/>
              </a:ext>
            </a:extLst>
          </p:cNvPr>
          <p:cNvSpPr txBox="1"/>
          <p:nvPr/>
        </p:nvSpPr>
        <p:spPr>
          <a:xfrm>
            <a:off x="4789671" y="3220976"/>
            <a:ext cx="41794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Arial Black" panose="020B0A04020102020204" pitchFamily="34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BACKEND-</a:t>
            </a:r>
            <a:r>
              <a:rPr lang="en-US" b="1" dirty="0">
                <a:solidFill>
                  <a:srgbClr val="0563C1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b="1" dirty="0">
                <a:solidFill>
                  <a:srgbClr val="0563C1"/>
                </a:solidFill>
              </a:rPr>
              <a:t>https://github.com/Sohamghosh98/Shecurity/tree/main/shecurity/backend</a:t>
            </a:r>
            <a:endParaRPr 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BB71B1-B5F4-498C-B753-D1AD35108DCF}"/>
              </a:ext>
            </a:extLst>
          </p:cNvPr>
          <p:cNvSpPr txBox="1"/>
          <p:nvPr/>
        </p:nvSpPr>
        <p:spPr>
          <a:xfrm>
            <a:off x="4781202" y="3924553"/>
            <a:ext cx="41693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Arial Black" panose="020B0A04020102020204" pitchFamily="34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UI/UX-</a:t>
            </a:r>
            <a:br>
              <a:rPr lang="en-US" b="1" dirty="0">
                <a:solidFill>
                  <a:srgbClr val="0563C1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US" b="1" dirty="0">
                <a:solidFill>
                  <a:srgbClr val="0563C1"/>
                </a:solidFill>
              </a:rPr>
              <a:t>https://github.com/Sohamghosh98/Shecurity/tree/main/shecurity/frontend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557B68-FF20-406D-A551-7C35CFD55C15}"/>
              </a:ext>
            </a:extLst>
          </p:cNvPr>
          <p:cNvSpPr txBox="1"/>
          <p:nvPr/>
        </p:nvSpPr>
        <p:spPr>
          <a:xfrm>
            <a:off x="5880782" y="1131346"/>
            <a:ext cx="2182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CLICK ME HERE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D364A0E-522A-4406-8236-3E1C4D3D58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7572"/>
          <a:stretch/>
        </p:blipFill>
        <p:spPr>
          <a:xfrm>
            <a:off x="142837" y="-1"/>
            <a:ext cx="1242262" cy="77760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1CE7DCB-34DD-4E41-9622-05A0A5C8B666}"/>
              </a:ext>
            </a:extLst>
          </p:cNvPr>
          <p:cNvSpPr txBox="1"/>
          <p:nvPr/>
        </p:nvSpPr>
        <p:spPr>
          <a:xfrm>
            <a:off x="208720" y="747132"/>
            <a:ext cx="4724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Arial Black" panose="020B0A04020102020204" pitchFamily="34" charset="0"/>
              </a:rPr>
              <a:t>SHEcurity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D0C77D-85E4-4542-9D1D-00DCFFF360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303" y="2699156"/>
            <a:ext cx="1631568" cy="16315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C92994-71FD-4C07-B023-025F396ED4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0325" y="2735849"/>
            <a:ext cx="1594875" cy="159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F46033-32FF-49E6-BFEC-9ACC0FB67C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Picture 4" descr="778d45ca8e14153d1d54433d8948fa4e.jpg">
            <a:extLst>
              <a:ext uri="{FF2B5EF4-FFF2-40B4-BE49-F238E27FC236}">
                <a16:creationId xmlns:a16="http://schemas.microsoft.com/office/drawing/2014/main" id="{914D81C6-67D4-4FC8-B80D-3EA8E941589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693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7678D4-1FBB-41B2-B221-4938AD09EB4C}"/>
              </a:ext>
            </a:extLst>
          </p:cNvPr>
          <p:cNvSpPr txBox="1"/>
          <p:nvPr/>
        </p:nvSpPr>
        <p:spPr>
          <a:xfrm>
            <a:off x="416190" y="1888672"/>
            <a:ext cx="88358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Arial Black" pitchFamily="34" charset="0"/>
              </a:rPr>
              <a:t> </a:t>
            </a:r>
            <a:r>
              <a:rPr lang="en-US" sz="8800" b="1" dirty="0">
                <a:solidFill>
                  <a:schemeClr val="bg1"/>
                </a:solidFill>
                <a:latin typeface="Arial Black" pitchFamily="34" charset="0"/>
              </a:rPr>
              <a:t>THANK YOU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A034B2-BF8C-49C3-A614-67649BC4A8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572"/>
          <a:stretch/>
        </p:blipFill>
        <p:spPr>
          <a:xfrm>
            <a:off x="7962037" y="-1"/>
            <a:ext cx="1242262" cy="7776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CF6BA1-50FE-4C3A-8B32-91D1A92C7CE3}"/>
              </a:ext>
            </a:extLst>
          </p:cNvPr>
          <p:cNvSpPr txBox="1"/>
          <p:nvPr/>
        </p:nvSpPr>
        <p:spPr>
          <a:xfrm>
            <a:off x="8007096" y="821472"/>
            <a:ext cx="4724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Arial Black" panose="020B0A04020102020204" pitchFamily="34" charset="0"/>
              </a:rPr>
              <a:t>SHEcurity</a:t>
            </a:r>
          </a:p>
        </p:txBody>
      </p:sp>
      <p:pic>
        <p:nvPicPr>
          <p:cNvPr id="7" name="Picture 6" descr="Screenshot 2024-01-26 122709.png">
            <a:extLst>
              <a:ext uri="{FF2B5EF4-FFF2-40B4-BE49-F238E27FC236}">
                <a16:creationId xmlns:a16="http://schemas.microsoft.com/office/drawing/2014/main" id="{78FB28D9-7EF4-44F5-B496-66657848167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 l="7860" t="4545" r="5682" b="4545"/>
          <a:stretch>
            <a:fillRect/>
          </a:stretch>
        </p:blipFill>
        <p:spPr>
          <a:xfrm>
            <a:off x="393510" y="134472"/>
            <a:ext cx="537845" cy="533400"/>
          </a:xfrm>
          <a:prstGeom prst="ellipse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DBA0C0-E55D-4504-A303-67ADC335CE79}"/>
              </a:ext>
            </a:extLst>
          </p:cNvPr>
          <p:cNvSpPr txBox="1"/>
          <p:nvPr/>
        </p:nvSpPr>
        <p:spPr>
          <a:xfrm>
            <a:off x="-783019" y="679864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TECHNO INDIA 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UNIVERSITY </a:t>
            </a:r>
          </a:p>
        </p:txBody>
      </p:sp>
    </p:spTree>
    <p:extLst>
      <p:ext uri="{BB962C8B-B14F-4D97-AF65-F5344CB8AC3E}">
        <p14:creationId xmlns:p14="http://schemas.microsoft.com/office/powerpoint/2010/main" val="26532006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102748-B25C-45AA-837C-E45482371E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7" name="Picture 6" descr="Screenshot 2024-01-26 124536.png">
            <a:extLst>
              <a:ext uri="{FF2B5EF4-FFF2-40B4-BE49-F238E27FC236}">
                <a16:creationId xmlns:a16="http://schemas.microsoft.com/office/drawing/2014/main" id="{32867619-29AB-4BE8-B66A-A93AF0ED6FF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r="1074"/>
          <a:stretch>
            <a:fillRect/>
          </a:stretch>
        </p:blipFill>
        <p:spPr>
          <a:xfrm>
            <a:off x="0" y="-11651"/>
            <a:ext cx="9144001" cy="5155151"/>
          </a:xfrm>
          <a:prstGeom prst="rect">
            <a:avLst/>
          </a:prstGeom>
        </p:spPr>
      </p:pic>
      <p:sp>
        <p:nvSpPr>
          <p:cNvPr id="8" name="Google Shape;89;g1bf5e8969c4_0_27">
            <a:extLst>
              <a:ext uri="{FF2B5EF4-FFF2-40B4-BE49-F238E27FC236}">
                <a16:creationId xmlns:a16="http://schemas.microsoft.com/office/drawing/2014/main" id="{3A0ACAFE-C77D-4745-A0FB-EA6933E0C997}"/>
              </a:ext>
            </a:extLst>
          </p:cNvPr>
          <p:cNvSpPr/>
          <p:nvPr/>
        </p:nvSpPr>
        <p:spPr>
          <a:xfrm>
            <a:off x="387413" y="329343"/>
            <a:ext cx="8329867" cy="4267200"/>
          </a:xfrm>
          <a:prstGeom prst="rect">
            <a:avLst/>
          </a:prstGeom>
          <a:solidFill>
            <a:schemeClr val="tx1">
              <a:lumMod val="95000"/>
              <a:lumOff val="5000"/>
              <a:alpha val="3647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89;g1bf5e8969c4_0_27">
            <a:extLst>
              <a:ext uri="{FF2B5EF4-FFF2-40B4-BE49-F238E27FC236}">
                <a16:creationId xmlns:a16="http://schemas.microsoft.com/office/drawing/2014/main" id="{3477B911-185A-4868-AD40-7D9CDEA159F0}"/>
              </a:ext>
            </a:extLst>
          </p:cNvPr>
          <p:cNvSpPr/>
          <p:nvPr/>
        </p:nvSpPr>
        <p:spPr>
          <a:xfrm>
            <a:off x="405701" y="323247"/>
            <a:ext cx="8329867" cy="4267200"/>
          </a:xfrm>
          <a:prstGeom prst="rect">
            <a:avLst/>
          </a:prstGeom>
          <a:solidFill>
            <a:schemeClr val="tx1">
              <a:lumMod val="95000"/>
              <a:lumOff val="5000"/>
              <a:alpha val="3647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89;g1bf5e8969c4_0_27">
            <a:extLst>
              <a:ext uri="{FF2B5EF4-FFF2-40B4-BE49-F238E27FC236}">
                <a16:creationId xmlns:a16="http://schemas.microsoft.com/office/drawing/2014/main" id="{C5518CC8-F147-4230-95B8-A9BE153B5760}"/>
              </a:ext>
            </a:extLst>
          </p:cNvPr>
          <p:cNvSpPr/>
          <p:nvPr/>
        </p:nvSpPr>
        <p:spPr>
          <a:xfrm>
            <a:off x="387413" y="346588"/>
            <a:ext cx="8329867" cy="4267200"/>
          </a:xfrm>
          <a:prstGeom prst="rect">
            <a:avLst/>
          </a:prstGeom>
          <a:solidFill>
            <a:schemeClr val="tx1">
              <a:lumMod val="95000"/>
              <a:lumOff val="5000"/>
              <a:alpha val="66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2BFBE2-02F2-4882-B791-D5265B2E8E74}"/>
              </a:ext>
            </a:extLst>
          </p:cNvPr>
          <p:cNvSpPr txBox="1"/>
          <p:nvPr/>
        </p:nvSpPr>
        <p:spPr>
          <a:xfrm>
            <a:off x="1732946" y="324233"/>
            <a:ext cx="563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latin typeface="Arial Black" pitchFamily="34" charset="0"/>
              </a:rPr>
              <a:t>STATISTICAL 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85AC5-44E6-44D9-A8FB-5FB1EA5A7A76}"/>
              </a:ext>
            </a:extLst>
          </p:cNvPr>
          <p:cNvSpPr txBox="1"/>
          <p:nvPr/>
        </p:nvSpPr>
        <p:spPr>
          <a:xfrm>
            <a:off x="3346704" y="486753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</a:t>
            </a:r>
            <a:r>
              <a:rPr 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Google Sans"/>
              </a:rPr>
              <a:t>© - Sandipan Saha.</a:t>
            </a:r>
            <a:endParaRPr lang="en-IN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BCF7A54-6CF2-4E9B-BB20-D526B0DF9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5375" y="-469630"/>
            <a:ext cx="6857134" cy="5139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India (2024)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: 31,677 cases reported (86 per day).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Major cities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: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rPr>
              <a:t>         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Delhi had the highest number of cases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While Kolkata reported </a:t>
            </a: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rPr>
              <a:t>a case </a:t>
            </a:r>
            <a:r>
              <a:rPr lang="en-US" sz="1800" b="0" i="0" dirty="0">
                <a:solidFill>
                  <a:srgbClr val="FFFFFF"/>
                </a:solidFill>
                <a:effectLst/>
                <a:latin typeface="Google Sans"/>
              </a:rPr>
              <a:t>On 9</a:t>
            </a:r>
            <a:r>
              <a:rPr lang="en-US" sz="1800" b="0" i="0" baseline="30000" dirty="0">
                <a:solidFill>
                  <a:srgbClr val="FFFFFF"/>
                </a:solidFill>
                <a:effectLst/>
                <a:latin typeface="Google Sans"/>
              </a:rPr>
              <a:t>th</a:t>
            </a:r>
            <a:r>
              <a:rPr lang="en-US" sz="1800" b="0" i="0" dirty="0">
                <a:solidFill>
                  <a:srgbClr val="FFFFFF"/>
                </a:solidFill>
                <a:effectLst/>
                <a:latin typeface="Google Sans"/>
              </a:rPr>
              <a:t>  August 2024, a 31-year-old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800" b="0" i="0" dirty="0">
                <a:solidFill>
                  <a:srgbClr val="FFFFFF"/>
                </a:solidFill>
                <a:effectLst/>
                <a:latin typeface="Google Sans"/>
              </a:rPr>
              <a:t> female postgraduate trainee doctor at R. G.</a:t>
            </a:r>
            <a:r>
              <a:rPr lang="en-US" sz="1800" b="0" i="0" dirty="0">
                <a:solidFill>
                  <a:srgbClr val="ECECEC"/>
                </a:solidFill>
                <a:effectLst/>
                <a:latin typeface="Google Sans"/>
              </a:rPr>
              <a:t> </a:t>
            </a:r>
            <a:r>
              <a:rPr lang="en-US" sz="1800" b="0" i="0" dirty="0">
                <a:solidFill>
                  <a:srgbClr val="FFFFFF"/>
                </a:solidFill>
                <a:effectLst/>
                <a:latin typeface="Google Sans"/>
              </a:rPr>
              <a:t>Kar Medical College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800" b="0" i="0" dirty="0">
                <a:solidFill>
                  <a:srgbClr val="FFFFFF"/>
                </a:solidFill>
                <a:effectLst/>
                <a:latin typeface="Google Sans"/>
              </a:rPr>
              <a:t>and Hospital in Kolkata, was raped and murdered in a college building</a:t>
            </a:r>
            <a:r>
              <a:rPr lang="en-US" sz="1800" b="0" i="0" dirty="0">
                <a:solidFill>
                  <a:srgbClr val="ECECEC"/>
                </a:solidFill>
                <a:effectLst/>
                <a:latin typeface="Google Sans"/>
              </a:rPr>
              <a:t>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800" b="0" i="0" dirty="0">
                <a:solidFill>
                  <a:srgbClr val="ECECEC"/>
                </a:solidFill>
                <a:effectLst/>
                <a:latin typeface="Google Sans"/>
              </a:rPr>
              <a:t> Her body was found in a seminar room on campus.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u="none" strike="noStrike" cap="none" normalizeH="0" baseline="0" dirty="0">
              <a:ln>
                <a:noFill/>
              </a:ln>
              <a:solidFill>
                <a:srgbClr val="ECECEC"/>
              </a:solidFill>
              <a:latin typeface="Google San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E0961F-286A-421B-8BBE-285619422638}"/>
              </a:ext>
            </a:extLst>
          </p:cNvPr>
          <p:cNvSpPr txBox="1"/>
          <p:nvPr/>
        </p:nvSpPr>
        <p:spPr>
          <a:xfrm>
            <a:off x="734400" y="4143307"/>
            <a:ext cx="779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solidFill>
                  <a:schemeClr val="bg1">
                    <a:lumMod val="95000"/>
                  </a:schemeClr>
                </a:solidFill>
                <a:effectLst/>
                <a:latin typeface="Google Sans"/>
              </a:rPr>
              <a:t>Under Indian law, using an object for self-defense against physical or sexual harassment is generally permissible, as actions taken in self-defense are not considered offenses, as stated in </a:t>
            </a:r>
            <a:r>
              <a:rPr lang="en-US" sz="1200" b="1" dirty="0">
                <a:solidFill>
                  <a:schemeClr val="bg1">
                    <a:lumMod val="95000"/>
                  </a:schemeClr>
                </a:solidFill>
              </a:rPr>
              <a:t>Section 96 of the Indian Penal Code (IPC)</a:t>
            </a:r>
            <a:r>
              <a:rPr lang="en-US" sz="1200" b="1" i="0" dirty="0">
                <a:solidFill>
                  <a:schemeClr val="bg1">
                    <a:lumMod val="95000"/>
                  </a:schemeClr>
                </a:solidFill>
                <a:effectLst/>
                <a:latin typeface="Google Sans"/>
              </a:rPr>
              <a:t>.</a:t>
            </a:r>
            <a:endParaRPr lang="en-US" sz="1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D00FE5-A3E2-4E65-A170-A36A433A2984}"/>
              </a:ext>
            </a:extLst>
          </p:cNvPr>
          <p:cNvSpPr txBox="1"/>
          <p:nvPr/>
        </p:nvSpPr>
        <p:spPr>
          <a:xfrm>
            <a:off x="1866127" y="3789773"/>
            <a:ext cx="55786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hlinkClick r:id="rId3"/>
              </a:rPr>
              <a:t>https://hr.economictimes.indiatimes.com/news/workplace-4-0/diversity-and-inclusion/sexual-harassment-complaints-at-india-inc-rise-by-79-in-last-5-years/116137786</a:t>
            </a:r>
            <a:endParaRPr lang="en-US" sz="1050" dirty="0"/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46C869CF-22B5-4EC7-96CC-3A99CE2EAC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9298" y="1400356"/>
            <a:ext cx="489749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Rajasthan</a:t>
            </a:r>
            <a:r>
              <a:rPr lang="en-US" alt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Madhya Pradesh, Maharashtra</a:t>
            </a:r>
            <a:r>
              <a:rPr lang="en-US" alt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West Bengal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360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102748-B25C-45AA-837C-E45482371E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7" name="Picture 6" descr="Screenshot 2024-01-26 124536.png">
            <a:extLst>
              <a:ext uri="{FF2B5EF4-FFF2-40B4-BE49-F238E27FC236}">
                <a16:creationId xmlns:a16="http://schemas.microsoft.com/office/drawing/2014/main" id="{32867619-29AB-4BE8-B66A-A93AF0ED6FF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r="1074"/>
          <a:stretch>
            <a:fillRect/>
          </a:stretch>
        </p:blipFill>
        <p:spPr>
          <a:xfrm>
            <a:off x="0" y="-11651"/>
            <a:ext cx="9144001" cy="5155151"/>
          </a:xfrm>
          <a:prstGeom prst="rect">
            <a:avLst/>
          </a:prstGeom>
        </p:spPr>
      </p:pic>
      <p:sp>
        <p:nvSpPr>
          <p:cNvPr id="8" name="Google Shape;89;g1bf5e8969c4_0_27">
            <a:extLst>
              <a:ext uri="{FF2B5EF4-FFF2-40B4-BE49-F238E27FC236}">
                <a16:creationId xmlns:a16="http://schemas.microsoft.com/office/drawing/2014/main" id="{3A0ACAFE-C77D-4745-A0FB-EA6933E0C997}"/>
              </a:ext>
            </a:extLst>
          </p:cNvPr>
          <p:cNvSpPr/>
          <p:nvPr/>
        </p:nvSpPr>
        <p:spPr>
          <a:xfrm>
            <a:off x="387413" y="329343"/>
            <a:ext cx="8329867" cy="4267200"/>
          </a:xfrm>
          <a:prstGeom prst="rect">
            <a:avLst/>
          </a:prstGeom>
          <a:solidFill>
            <a:schemeClr val="tx1">
              <a:lumMod val="95000"/>
              <a:lumOff val="5000"/>
              <a:alpha val="3647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89;g1bf5e8969c4_0_27">
            <a:extLst>
              <a:ext uri="{FF2B5EF4-FFF2-40B4-BE49-F238E27FC236}">
                <a16:creationId xmlns:a16="http://schemas.microsoft.com/office/drawing/2014/main" id="{3477B911-185A-4868-AD40-7D9CDEA159F0}"/>
              </a:ext>
            </a:extLst>
          </p:cNvPr>
          <p:cNvSpPr/>
          <p:nvPr/>
        </p:nvSpPr>
        <p:spPr>
          <a:xfrm>
            <a:off x="405701" y="323247"/>
            <a:ext cx="8329867" cy="4267200"/>
          </a:xfrm>
          <a:prstGeom prst="rect">
            <a:avLst/>
          </a:prstGeom>
          <a:solidFill>
            <a:schemeClr val="tx1">
              <a:lumMod val="95000"/>
              <a:lumOff val="5000"/>
              <a:alpha val="3647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89;g1bf5e8969c4_0_27">
            <a:extLst>
              <a:ext uri="{FF2B5EF4-FFF2-40B4-BE49-F238E27FC236}">
                <a16:creationId xmlns:a16="http://schemas.microsoft.com/office/drawing/2014/main" id="{C5518CC8-F147-4230-95B8-A9BE153B5760}"/>
              </a:ext>
            </a:extLst>
          </p:cNvPr>
          <p:cNvSpPr/>
          <p:nvPr/>
        </p:nvSpPr>
        <p:spPr>
          <a:xfrm>
            <a:off x="405701" y="323247"/>
            <a:ext cx="8329867" cy="4267200"/>
          </a:xfrm>
          <a:prstGeom prst="rect">
            <a:avLst/>
          </a:prstGeom>
          <a:solidFill>
            <a:schemeClr val="tx1">
              <a:lumMod val="95000"/>
              <a:lumOff val="5000"/>
              <a:alpha val="66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2BFBE2-02F2-4882-B791-D5265B2E8E74}"/>
              </a:ext>
            </a:extLst>
          </p:cNvPr>
          <p:cNvSpPr txBox="1"/>
          <p:nvPr/>
        </p:nvSpPr>
        <p:spPr>
          <a:xfrm>
            <a:off x="1732946" y="540233"/>
            <a:ext cx="563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latin typeface="Arial Black" pitchFamily="34" charset="0"/>
              </a:rPr>
              <a:t>PROBLEM  STATEMENT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296A9B-0D0B-4703-97C2-135628106B05}"/>
              </a:ext>
            </a:extLst>
          </p:cNvPr>
          <p:cNvSpPr txBox="1"/>
          <p:nvPr/>
        </p:nvSpPr>
        <p:spPr>
          <a:xfrm>
            <a:off x="572042" y="1196477"/>
            <a:ext cx="7998934" cy="3074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solidFill>
                  <a:schemeClr val="bg1"/>
                </a:solidFill>
              </a:rPr>
              <a:t>1. Threat of Physical Harassment </a:t>
            </a:r>
          </a:p>
          <a:p>
            <a:pPr>
              <a:lnSpc>
                <a:spcPct val="200000"/>
              </a:lnSpc>
            </a:pPr>
            <a:r>
              <a:rPr lang="en-US" sz="2000" b="1" dirty="0">
                <a:solidFill>
                  <a:schemeClr val="bg1"/>
                </a:solidFill>
              </a:rPr>
              <a:t>2. Lack of Immediate Help &amp; Emergency Response</a:t>
            </a:r>
          </a:p>
          <a:p>
            <a:pPr>
              <a:lnSpc>
                <a:spcPct val="200000"/>
              </a:lnSpc>
            </a:pPr>
            <a:r>
              <a:rPr lang="en-US" sz="2000" b="1" dirty="0">
                <a:solidFill>
                  <a:schemeClr val="bg1"/>
                </a:solidFill>
              </a:rPr>
              <a:t>3. Inability to Share Real-Time Location to Family members</a:t>
            </a:r>
          </a:p>
          <a:p>
            <a:pPr>
              <a:lnSpc>
                <a:spcPct val="200000"/>
              </a:lnSpc>
            </a:pPr>
            <a:r>
              <a:rPr lang="en-US" sz="2000" b="1" dirty="0">
                <a:solidFill>
                  <a:schemeClr val="bg1"/>
                </a:solidFill>
              </a:rPr>
              <a:t>4. Limited Access to Effective Self-Defense or </a:t>
            </a:r>
            <a:r>
              <a:rPr lang="en-US" sz="2000" b="1" dirty="0">
                <a:solidFill>
                  <a:srgbClr val="FFFF00"/>
                </a:solidFill>
              </a:rPr>
              <a:t>Defensive Tools</a:t>
            </a:r>
          </a:p>
          <a:p>
            <a:pPr>
              <a:lnSpc>
                <a:spcPct val="200000"/>
              </a:lnSpc>
            </a:pPr>
            <a:r>
              <a:rPr lang="en-US" sz="2000" b="1" dirty="0">
                <a:solidFill>
                  <a:schemeClr val="bg1"/>
                </a:solidFill>
              </a:rPr>
              <a:t>5. Unawareness of Nearby Police Stations &amp; Help Centers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85AC5-44E6-44D9-A8FB-5FB1EA5A7A76}"/>
              </a:ext>
            </a:extLst>
          </p:cNvPr>
          <p:cNvSpPr txBox="1"/>
          <p:nvPr/>
        </p:nvSpPr>
        <p:spPr>
          <a:xfrm>
            <a:off x="3346704" y="486753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</a:t>
            </a:r>
            <a:r>
              <a:rPr 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Google Sans"/>
              </a:rPr>
              <a:t>© - Sandipan Saha.</a:t>
            </a:r>
            <a:endParaRPr lang="en-IN" sz="1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24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887CF4-8EDE-45A6-B6FD-BBD07F66C7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3" name="Picture 2" descr="Screenshot 2024-01-26 124536.png">
            <a:extLst>
              <a:ext uri="{FF2B5EF4-FFF2-40B4-BE49-F238E27FC236}">
                <a16:creationId xmlns:a16="http://schemas.microsoft.com/office/drawing/2014/main" id="{C8411993-D4D6-46E4-BE5D-A604491453A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r="1074"/>
          <a:stretch>
            <a:fillRect/>
          </a:stretch>
        </p:blipFill>
        <p:spPr>
          <a:xfrm>
            <a:off x="0" y="-1"/>
            <a:ext cx="9144000" cy="5190655"/>
          </a:xfrm>
          <a:prstGeom prst="rect">
            <a:avLst/>
          </a:prstGeom>
        </p:spPr>
      </p:pic>
      <p:sp>
        <p:nvSpPr>
          <p:cNvPr id="4" name="Google Shape;89;g1bf5e8969c4_0_27">
            <a:extLst>
              <a:ext uri="{FF2B5EF4-FFF2-40B4-BE49-F238E27FC236}">
                <a16:creationId xmlns:a16="http://schemas.microsoft.com/office/drawing/2014/main" id="{3ADB98AB-B85A-4EEC-8A94-9B736747CF2E}"/>
              </a:ext>
            </a:extLst>
          </p:cNvPr>
          <p:cNvSpPr/>
          <p:nvPr/>
        </p:nvSpPr>
        <p:spPr>
          <a:xfrm>
            <a:off x="299020" y="280574"/>
            <a:ext cx="8442644" cy="4608417"/>
          </a:xfrm>
          <a:prstGeom prst="rect">
            <a:avLst/>
          </a:prstGeom>
          <a:solidFill>
            <a:schemeClr val="tx1">
              <a:lumMod val="95000"/>
              <a:lumOff val="5000"/>
              <a:alpha val="86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363ADE-D55B-4C8F-9627-13EB6512AB4E}"/>
              </a:ext>
            </a:extLst>
          </p:cNvPr>
          <p:cNvSpPr txBox="1"/>
          <p:nvPr/>
        </p:nvSpPr>
        <p:spPr>
          <a:xfrm>
            <a:off x="464400" y="1648106"/>
            <a:ext cx="8233200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500" b="1" dirty="0">
                <a:solidFill>
                  <a:srgbClr val="FF0000"/>
                </a:solidFill>
                <a:latin typeface="Arial Black" panose="020B0A04020102020204" pitchFamily="34" charset="0"/>
              </a:rPr>
              <a:t>SHE</a:t>
            </a:r>
            <a:r>
              <a:rPr lang="en-US" sz="11500" b="1" dirty="0">
                <a:solidFill>
                  <a:schemeClr val="bg1"/>
                </a:solidFill>
                <a:latin typeface="Arial Black" panose="020B0A04020102020204" pitchFamily="34" charset="0"/>
              </a:rPr>
              <a:t>curity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8642D0-2A48-4594-B597-136402F385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47" t="7665" r="26380" b="36916"/>
          <a:stretch/>
        </p:blipFill>
        <p:spPr>
          <a:xfrm>
            <a:off x="474336" y="280574"/>
            <a:ext cx="541239" cy="5978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029788-7017-42DA-9461-8D09B2B2E7D7}"/>
              </a:ext>
            </a:extLst>
          </p:cNvPr>
          <p:cNvSpPr txBox="1"/>
          <p:nvPr/>
        </p:nvSpPr>
        <p:spPr>
          <a:xfrm>
            <a:off x="226776" y="850272"/>
            <a:ext cx="4724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Arial Black" panose="020B0A04020102020204" pitchFamily="34" charset="0"/>
              </a:rPr>
              <a:t>SHEcurity</a:t>
            </a:r>
          </a:p>
        </p:txBody>
      </p:sp>
      <p:pic>
        <p:nvPicPr>
          <p:cNvPr id="13" name="Picture 12" descr="Screenshot 2024-01-26 122709.png">
            <a:extLst>
              <a:ext uri="{FF2B5EF4-FFF2-40B4-BE49-F238E27FC236}">
                <a16:creationId xmlns:a16="http://schemas.microsoft.com/office/drawing/2014/main" id="{16DBD155-6444-46EB-B2CB-607CE747CF4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 l="7860" t="4545" r="5682" b="4545"/>
          <a:stretch>
            <a:fillRect/>
          </a:stretch>
        </p:blipFill>
        <p:spPr>
          <a:xfrm>
            <a:off x="7754887" y="346119"/>
            <a:ext cx="489114" cy="485072"/>
          </a:xfrm>
          <a:prstGeom prst="ellipse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8295F0-5F95-421B-AE66-94FEC59DDBAD}"/>
              </a:ext>
            </a:extLst>
          </p:cNvPr>
          <p:cNvSpPr txBox="1"/>
          <p:nvPr/>
        </p:nvSpPr>
        <p:spPr>
          <a:xfrm>
            <a:off x="5551200" y="850790"/>
            <a:ext cx="48528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TECHNO INDIA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UNIVERSITY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95556C-89FF-445F-A91C-9F159A026668}"/>
              </a:ext>
            </a:extLst>
          </p:cNvPr>
          <p:cNvSpPr txBox="1"/>
          <p:nvPr/>
        </p:nvSpPr>
        <p:spPr>
          <a:xfrm>
            <a:off x="1425600" y="3524554"/>
            <a:ext cx="7563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The Ultimate Solution For This </a:t>
            </a:r>
            <a:r>
              <a:rPr lang="en-US" sz="2000" b="1" dirty="0">
                <a:solidFill>
                  <a:srgbClr val="FFFF00"/>
                </a:solidFill>
              </a:rPr>
              <a:t>Problem Statement </a:t>
            </a:r>
          </a:p>
        </p:txBody>
      </p:sp>
    </p:spTree>
    <p:extLst>
      <p:ext uri="{BB962C8B-B14F-4D97-AF65-F5344CB8AC3E}">
        <p14:creationId xmlns:p14="http://schemas.microsoft.com/office/powerpoint/2010/main" val="184209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102748-B25C-45AA-837C-E45482371E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7" name="Picture 6" descr="Screenshot 2024-01-26 124536.png">
            <a:extLst>
              <a:ext uri="{FF2B5EF4-FFF2-40B4-BE49-F238E27FC236}">
                <a16:creationId xmlns:a16="http://schemas.microsoft.com/office/drawing/2014/main" id="{32867619-29AB-4BE8-B66A-A93AF0ED6FF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r="1074"/>
          <a:stretch>
            <a:fillRect/>
          </a:stretch>
        </p:blipFill>
        <p:spPr>
          <a:xfrm>
            <a:off x="0" y="-11651"/>
            <a:ext cx="9144001" cy="5155151"/>
          </a:xfrm>
          <a:prstGeom prst="rect">
            <a:avLst/>
          </a:prstGeom>
        </p:spPr>
      </p:pic>
      <p:sp>
        <p:nvSpPr>
          <p:cNvPr id="8" name="Google Shape;89;g1bf5e8969c4_0_27">
            <a:extLst>
              <a:ext uri="{FF2B5EF4-FFF2-40B4-BE49-F238E27FC236}">
                <a16:creationId xmlns:a16="http://schemas.microsoft.com/office/drawing/2014/main" id="{3A0ACAFE-C77D-4745-A0FB-EA6933E0C997}"/>
              </a:ext>
            </a:extLst>
          </p:cNvPr>
          <p:cNvSpPr/>
          <p:nvPr/>
        </p:nvSpPr>
        <p:spPr>
          <a:xfrm>
            <a:off x="387413" y="329343"/>
            <a:ext cx="8329867" cy="4490910"/>
          </a:xfrm>
          <a:prstGeom prst="rect">
            <a:avLst/>
          </a:prstGeom>
          <a:solidFill>
            <a:schemeClr val="tx1">
              <a:lumMod val="95000"/>
              <a:lumOff val="5000"/>
              <a:alpha val="93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2BFBE2-02F2-4882-B791-D5265B2E8E74}"/>
              </a:ext>
            </a:extLst>
          </p:cNvPr>
          <p:cNvSpPr txBox="1"/>
          <p:nvPr/>
        </p:nvSpPr>
        <p:spPr>
          <a:xfrm>
            <a:off x="1634046" y="345025"/>
            <a:ext cx="563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latin typeface="Arial Black" pitchFamily="34" charset="0"/>
              </a:rPr>
              <a:t>SOLUTION  STATEMENT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296A9B-0D0B-4703-97C2-135628106B05}"/>
              </a:ext>
            </a:extLst>
          </p:cNvPr>
          <p:cNvSpPr txBox="1"/>
          <p:nvPr/>
        </p:nvSpPr>
        <p:spPr>
          <a:xfrm>
            <a:off x="512064" y="963168"/>
            <a:ext cx="8217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61BA14-5C2D-4F1B-AF97-EC337383B860}"/>
              </a:ext>
            </a:extLst>
          </p:cNvPr>
          <p:cNvSpPr txBox="1"/>
          <p:nvPr/>
        </p:nvSpPr>
        <p:spPr>
          <a:xfrm>
            <a:off x="512064" y="3499104"/>
            <a:ext cx="8217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98992D77-A337-4356-9DFD-45FEAA18CC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029" y="836376"/>
            <a:ext cx="8337238" cy="4299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Modern High-Voltage Electric Taser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A pocket-friendly self-defense gadget with higher voltage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 than standard tasers to incapacitate attackers instantly.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600" b="1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SOS Emergency Button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A dedicated button that, when pressed, sends an emergency SMS &amp;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live location to guardians.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Voice-Activated Emergency Alert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By only saying "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HELP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" triggers an automatic emergency alert to guardians WITHOUT TOUCHING THE PHONE.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7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Real-Time Location Sharing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The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web-application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continuously tracks and shares the user’s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live location with registered contacts and show emergency services.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9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Nearby Police Station Locator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A built-in feature to find and contact the nearest police station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for immediate assistance.</a:t>
            </a:r>
            <a:endParaRPr lang="en-US" altLang="en-US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82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887CF4-8EDE-45A6-B6FD-BBD07F66C7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3" name="Picture 2" descr="Screenshot 2024-01-26 124536.png">
            <a:extLst>
              <a:ext uri="{FF2B5EF4-FFF2-40B4-BE49-F238E27FC236}">
                <a16:creationId xmlns:a16="http://schemas.microsoft.com/office/drawing/2014/main" id="{C8411993-D4D6-46E4-BE5D-A604491453A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r="1074"/>
          <a:stretch>
            <a:fillRect/>
          </a:stretch>
        </p:blipFill>
        <p:spPr>
          <a:xfrm>
            <a:off x="0" y="-1"/>
            <a:ext cx="9144000" cy="5190655"/>
          </a:xfrm>
          <a:prstGeom prst="rect">
            <a:avLst/>
          </a:prstGeom>
        </p:spPr>
      </p:pic>
      <p:sp>
        <p:nvSpPr>
          <p:cNvPr id="4" name="Google Shape;89;g1bf5e8969c4_0_27">
            <a:extLst>
              <a:ext uri="{FF2B5EF4-FFF2-40B4-BE49-F238E27FC236}">
                <a16:creationId xmlns:a16="http://schemas.microsoft.com/office/drawing/2014/main" id="{3ADB98AB-B85A-4EEC-8A94-9B736747CF2E}"/>
              </a:ext>
            </a:extLst>
          </p:cNvPr>
          <p:cNvSpPr/>
          <p:nvPr/>
        </p:nvSpPr>
        <p:spPr>
          <a:xfrm>
            <a:off x="299020" y="280574"/>
            <a:ext cx="8442644" cy="4608417"/>
          </a:xfrm>
          <a:prstGeom prst="rect">
            <a:avLst/>
          </a:prstGeom>
          <a:solidFill>
            <a:schemeClr val="tx1">
              <a:lumMod val="95000"/>
              <a:lumOff val="5000"/>
              <a:alpha val="86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B5A460-8631-49AB-B7D5-654FB5ADD547}"/>
              </a:ext>
            </a:extLst>
          </p:cNvPr>
          <p:cNvSpPr txBox="1"/>
          <p:nvPr/>
        </p:nvSpPr>
        <p:spPr>
          <a:xfrm>
            <a:off x="402336" y="394291"/>
            <a:ext cx="430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</a:rPr>
              <a:t>IMPLEMENTATION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77C3D-104A-4DA9-ADF9-143CF9E85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238" y="1788999"/>
            <a:ext cx="2512609" cy="27403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4046C8-C06A-439D-8B3D-3FC0BC8B3EA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86641" y="931015"/>
            <a:ext cx="1092672" cy="11606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61156F-A69D-49FC-95E0-760EB7D46E49}"/>
              </a:ext>
            </a:extLst>
          </p:cNvPr>
          <p:cNvSpPr txBox="1"/>
          <p:nvPr/>
        </p:nvSpPr>
        <p:spPr>
          <a:xfrm>
            <a:off x="355118" y="1036609"/>
            <a:ext cx="641144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600" b="1" u="sng" dirty="0">
                <a:solidFill>
                  <a:srgbClr val="FFFF00"/>
                </a:solidFill>
              </a:rPr>
              <a:t>SPECIAL FEATURES :</a:t>
            </a:r>
          </a:p>
          <a:p>
            <a:pPr>
              <a:buClr>
                <a:schemeClr val="bg1"/>
              </a:buClr>
            </a:pPr>
            <a:endParaRPr lang="en-US" b="1" u="sng" dirty="0">
              <a:solidFill>
                <a:srgbClr val="FFFF00"/>
              </a:solidFill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b="1" dirty="0">
                <a:solidFill>
                  <a:srgbClr val="FFFF00"/>
                </a:solidFill>
              </a:rPr>
              <a:t>Registration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NO Login at first trail / basic details to access safety services.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b="1" dirty="0">
                <a:solidFill>
                  <a:srgbClr val="FFFF00"/>
                </a:solidFill>
              </a:rPr>
              <a:t>Login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: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NO Login at first trail / Secure user authentication.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b="1" dirty="0">
                <a:solidFill>
                  <a:srgbClr val="FFFF00"/>
                </a:solidFill>
              </a:rPr>
              <a:t>Add - Mobile Number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: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Add emergency contacts for alert SMS 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b="1" dirty="0">
                <a:solidFill>
                  <a:srgbClr val="FFFF00"/>
                </a:solidFill>
              </a:rPr>
              <a:t>Update Geo-Location: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Allow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Real-time location on modernize SMS.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b="1" dirty="0">
                <a:solidFill>
                  <a:srgbClr val="FFFF00"/>
                </a:solidFill>
              </a:rPr>
              <a:t>SOS Button - Emergency Alert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: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Instantly sends SMS and live location</a:t>
            </a: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      to guardians even in offline through SMS.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b="1" dirty="0">
                <a:solidFill>
                  <a:srgbClr val="FFFF00"/>
                </a:solidFill>
              </a:rPr>
              <a:t>Voice Support Activation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: Activate by users voice by saying “</a:t>
            </a:r>
            <a:r>
              <a:rPr lang="en-US" b="1" dirty="0">
                <a:solidFill>
                  <a:srgbClr val="FFFF00"/>
                </a:solidFill>
              </a:rPr>
              <a:t>Help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”. 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b="1" dirty="0">
                <a:solidFill>
                  <a:srgbClr val="FFFF00"/>
                </a:solidFill>
              </a:rPr>
              <a:t>Search Nearby Police Station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: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Users can locate the nearest police station.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3276E4-627C-429E-80CA-D7053627E0C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8" t="11601" r="23052" b="35431"/>
          <a:stretch/>
        </p:blipFill>
        <p:spPr>
          <a:xfrm>
            <a:off x="8111820" y="327672"/>
            <a:ext cx="583859" cy="5898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34C186-905A-44F9-9BFF-68647443A736}"/>
              </a:ext>
            </a:extLst>
          </p:cNvPr>
          <p:cNvSpPr txBox="1"/>
          <p:nvPr/>
        </p:nvSpPr>
        <p:spPr>
          <a:xfrm>
            <a:off x="7929593" y="871486"/>
            <a:ext cx="14758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C00000"/>
                </a:solidFill>
                <a:latin typeface="Arial Black" panose="020B0A04020102020204" pitchFamily="34" charset="0"/>
              </a:rPr>
              <a:t>SHEcurity</a:t>
            </a:r>
          </a:p>
        </p:txBody>
      </p:sp>
    </p:spTree>
    <p:extLst>
      <p:ext uri="{BB962C8B-B14F-4D97-AF65-F5344CB8AC3E}">
        <p14:creationId xmlns:p14="http://schemas.microsoft.com/office/powerpoint/2010/main" val="3901844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887CF4-8EDE-45A6-B6FD-BBD07F66C7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3" name="Picture 2" descr="Screenshot 2024-01-26 124536.png">
            <a:extLst>
              <a:ext uri="{FF2B5EF4-FFF2-40B4-BE49-F238E27FC236}">
                <a16:creationId xmlns:a16="http://schemas.microsoft.com/office/drawing/2014/main" id="{C8411993-D4D6-46E4-BE5D-A604491453A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 r="1074"/>
          <a:stretch>
            <a:fillRect/>
          </a:stretch>
        </p:blipFill>
        <p:spPr>
          <a:xfrm>
            <a:off x="0" y="-1"/>
            <a:ext cx="9144000" cy="5190655"/>
          </a:xfrm>
          <a:prstGeom prst="rect">
            <a:avLst/>
          </a:prstGeom>
        </p:spPr>
      </p:pic>
      <p:sp>
        <p:nvSpPr>
          <p:cNvPr id="4" name="Google Shape;89;g1bf5e8969c4_0_27">
            <a:extLst>
              <a:ext uri="{FF2B5EF4-FFF2-40B4-BE49-F238E27FC236}">
                <a16:creationId xmlns:a16="http://schemas.microsoft.com/office/drawing/2014/main" id="{3ADB98AB-B85A-4EEC-8A94-9B736747CF2E}"/>
              </a:ext>
            </a:extLst>
          </p:cNvPr>
          <p:cNvSpPr/>
          <p:nvPr/>
        </p:nvSpPr>
        <p:spPr>
          <a:xfrm>
            <a:off x="299020" y="280574"/>
            <a:ext cx="8442644" cy="4608417"/>
          </a:xfrm>
          <a:prstGeom prst="rect">
            <a:avLst/>
          </a:prstGeom>
          <a:solidFill>
            <a:schemeClr val="tx1">
              <a:lumMod val="95000"/>
              <a:lumOff val="5000"/>
              <a:alpha val="86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AA3C43-32F1-41C2-B235-331B7DBEF242}"/>
              </a:ext>
            </a:extLst>
          </p:cNvPr>
          <p:cNvSpPr txBox="1"/>
          <p:nvPr/>
        </p:nvSpPr>
        <p:spPr>
          <a:xfrm>
            <a:off x="402336" y="468000"/>
            <a:ext cx="4169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</a:rPr>
              <a:t>Iot DEVICE FUNCTION:</a:t>
            </a:r>
            <a:endParaRPr lang="en-US" sz="1800" b="1" dirty="0">
              <a:solidFill>
                <a:srgbClr val="FFFF00"/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FE31FF57-32CE-4352-B7F0-FFBC92F8E6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336" y="1366733"/>
            <a:ext cx="7523213" cy="3365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High-Voltage Electric Taser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Delivers a powerful electric shock to incapacitate attacker’s.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Automatically sends an emergency alert when activated.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SOS Emergency Button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Compact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POCKET-FRIENDLY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for easy carrying.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C-Type charging, Last up-to 3 Executive MONTHS </a:t>
            </a:r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in a single charge.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High Voltage and Low AMPS &amp; made with RECYCLED perfume Bottle.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Very Impactful Device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Approved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by </a:t>
            </a:r>
            <a:r>
              <a:rPr lang="en-US" altLang="en-US" sz="1800" u="sng" dirty="0">
                <a:solidFill>
                  <a:srgbClr val="FF0000"/>
                </a:solidFill>
                <a:latin typeface="Arial" panose="020B0604020202020204" pitchFamily="34" charset="0"/>
              </a:rPr>
              <a:t>STEP INCUBATION IIT KGP</a:t>
            </a:r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810306-03CA-4427-BD31-40EA0A26F06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4572000" y="336389"/>
            <a:ext cx="1100170" cy="1142896"/>
          </a:xfrm>
          <a:prstGeom prst="rect">
            <a:avLst/>
          </a:prstGeom>
        </p:spPr>
      </p:pic>
      <p:pic>
        <p:nvPicPr>
          <p:cNvPr id="5" name="IoT Hardware to temporarily escape from that situation.">
            <a:hlinkClick r:id="" action="ppaction://media"/>
            <a:extLst>
              <a:ext uri="{FF2B5EF4-FFF2-40B4-BE49-F238E27FC236}">
                <a16:creationId xmlns:a16="http://schemas.microsoft.com/office/drawing/2014/main" id="{B47840CF-45DB-4D21-A92F-8660E258ED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12865" y="468000"/>
            <a:ext cx="1705694" cy="30331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4D994D-7E12-45F1-9253-8C761AA8CFAD}"/>
              </a:ext>
            </a:extLst>
          </p:cNvPr>
          <p:cNvSpPr txBox="1"/>
          <p:nvPr/>
        </p:nvSpPr>
        <p:spPr>
          <a:xfrm>
            <a:off x="4779306" y="2523969"/>
            <a:ext cx="1550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00"/>
                </a:solidFill>
              </a:rPr>
              <a:t>Click for Video</a:t>
            </a:r>
          </a:p>
        </p:txBody>
      </p:sp>
      <p:sp>
        <p:nvSpPr>
          <p:cNvPr id="11" name="Action Button: Video 1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7E06147C-B176-486D-A617-413517D6BC1B}"/>
              </a:ext>
            </a:extLst>
          </p:cNvPr>
          <p:cNvSpPr/>
          <p:nvPr/>
        </p:nvSpPr>
        <p:spPr>
          <a:xfrm>
            <a:off x="5249039" y="2813703"/>
            <a:ext cx="305592" cy="276999"/>
          </a:xfrm>
          <a:prstGeom prst="actionButtonMovi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88FF5CE-EC6C-4072-90BE-6198D11C8069}"/>
              </a:ext>
            </a:extLst>
          </p:cNvPr>
          <p:cNvSpPr/>
          <p:nvPr/>
        </p:nvSpPr>
        <p:spPr>
          <a:xfrm>
            <a:off x="5853651" y="2823457"/>
            <a:ext cx="638174" cy="258086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7664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887CF4-8EDE-45A6-B6FD-BBD07F66C7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3" name="Picture 2" descr="Screenshot 2024-01-26 124536.png">
            <a:extLst>
              <a:ext uri="{FF2B5EF4-FFF2-40B4-BE49-F238E27FC236}">
                <a16:creationId xmlns:a16="http://schemas.microsoft.com/office/drawing/2014/main" id="{C8411993-D4D6-46E4-BE5D-A604491453A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 r="1074"/>
          <a:stretch>
            <a:fillRect/>
          </a:stretch>
        </p:blipFill>
        <p:spPr>
          <a:xfrm>
            <a:off x="0" y="-1"/>
            <a:ext cx="9144000" cy="5190655"/>
          </a:xfrm>
          <a:prstGeom prst="rect">
            <a:avLst/>
          </a:prstGeom>
        </p:spPr>
      </p:pic>
      <p:sp>
        <p:nvSpPr>
          <p:cNvPr id="4" name="Google Shape;89;g1bf5e8969c4_0_27">
            <a:extLst>
              <a:ext uri="{FF2B5EF4-FFF2-40B4-BE49-F238E27FC236}">
                <a16:creationId xmlns:a16="http://schemas.microsoft.com/office/drawing/2014/main" id="{3ADB98AB-B85A-4EEC-8A94-9B736747CF2E}"/>
              </a:ext>
            </a:extLst>
          </p:cNvPr>
          <p:cNvSpPr/>
          <p:nvPr/>
        </p:nvSpPr>
        <p:spPr>
          <a:xfrm>
            <a:off x="299020" y="280574"/>
            <a:ext cx="8442644" cy="4608417"/>
          </a:xfrm>
          <a:prstGeom prst="rect">
            <a:avLst/>
          </a:prstGeom>
          <a:solidFill>
            <a:schemeClr val="tx1">
              <a:lumMod val="95000"/>
              <a:lumOff val="5000"/>
              <a:alpha val="86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ADA50D-155F-47A9-A7A3-F79984AEF326}"/>
              </a:ext>
            </a:extLst>
          </p:cNvPr>
          <p:cNvSpPr txBox="1"/>
          <p:nvPr/>
        </p:nvSpPr>
        <p:spPr>
          <a:xfrm>
            <a:off x="377952" y="426720"/>
            <a:ext cx="4913376" cy="4746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b="1" dirty="0">
                <a:solidFill>
                  <a:srgbClr val="FFFF00"/>
                </a:solidFill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Software Requirements: -</a:t>
            </a:r>
            <a:endParaRPr lang="en-US" sz="900" b="1" dirty="0">
              <a:solidFill>
                <a:srgbClr val="FFFF00"/>
              </a:solidFill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Front End: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 , Tailwind</a:t>
            </a:r>
            <a:endParaRPr lang="en-US" sz="18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Back End: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Node JS</a:t>
            </a:r>
            <a:endParaRPr lang="en-US" sz="18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Control End: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Express JS</a:t>
            </a:r>
            <a:endParaRPr lang="en-US" sz="18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b="1" dirty="0">
                <a:solidFill>
                  <a:srgbClr val="FFFF00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Hardware Requirements: -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Voltage converter 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DC – AC Transformer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Control Regulator 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1000 mAh Lipo 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Neo-6m Gps Module</a:t>
            </a:r>
            <a:endParaRPr lang="en-US" sz="16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BA0D6B-745F-4B2E-85ED-510A1943C8FA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2621103" y="4079464"/>
            <a:ext cx="1146463" cy="7206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80A5E3-1429-4BF0-801F-1310CCAA65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1103" y="3407814"/>
            <a:ext cx="1108785" cy="570323"/>
          </a:xfrm>
          <a:prstGeom prst="rect">
            <a:avLst/>
          </a:prstGeom>
        </p:spPr>
      </p:pic>
      <p:pic>
        <p:nvPicPr>
          <p:cNvPr id="6" name="SHEcurity Fully working video">
            <a:hlinkClick r:id="" action="ppaction://media"/>
            <a:extLst>
              <a:ext uri="{FF2B5EF4-FFF2-40B4-BE49-F238E27FC236}">
                <a16:creationId xmlns:a16="http://schemas.microsoft.com/office/drawing/2014/main" id="{547BA22B-60D3-4517-BC97-15672089AD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36434" y="355983"/>
            <a:ext cx="2162077" cy="4457598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5D86D8-AE32-4795-A589-9DFF66ECC218}"/>
              </a:ext>
            </a:extLst>
          </p:cNvPr>
          <p:cNvSpPr txBox="1"/>
          <p:nvPr/>
        </p:nvSpPr>
        <p:spPr>
          <a:xfrm>
            <a:off x="4268230" y="4120810"/>
            <a:ext cx="1730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00"/>
                </a:solidFill>
              </a:rPr>
              <a:t>Click here for Video</a:t>
            </a:r>
          </a:p>
        </p:txBody>
      </p:sp>
      <p:sp>
        <p:nvSpPr>
          <p:cNvPr id="11" name="Action Button: Video 1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5DF49A0E-1479-4206-B069-B4424B477DDD}"/>
              </a:ext>
            </a:extLst>
          </p:cNvPr>
          <p:cNvSpPr/>
          <p:nvPr/>
        </p:nvSpPr>
        <p:spPr>
          <a:xfrm>
            <a:off x="4859038" y="4439781"/>
            <a:ext cx="305592" cy="276999"/>
          </a:xfrm>
          <a:prstGeom prst="actionButtonMovi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E393FFF-6E5D-4266-AA48-E6BC848C0E8F}"/>
              </a:ext>
            </a:extLst>
          </p:cNvPr>
          <p:cNvSpPr/>
          <p:nvPr/>
        </p:nvSpPr>
        <p:spPr>
          <a:xfrm>
            <a:off x="5291328" y="4499634"/>
            <a:ext cx="476305" cy="163583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  <a:highlight>
                <a:srgbClr val="FFFF00"/>
              </a:highligh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591684-E7F9-4456-8B9E-ED0C2129965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" t="1367" b="972"/>
          <a:stretch/>
        </p:blipFill>
        <p:spPr>
          <a:xfrm>
            <a:off x="4254372" y="1144665"/>
            <a:ext cx="1642333" cy="2854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160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1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887CF4-8EDE-45A6-B6FD-BBD07F66C7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3" name="Picture 2" descr="Screenshot 2024-01-26 124536.png">
            <a:extLst>
              <a:ext uri="{FF2B5EF4-FFF2-40B4-BE49-F238E27FC236}">
                <a16:creationId xmlns:a16="http://schemas.microsoft.com/office/drawing/2014/main" id="{C8411993-D4D6-46E4-BE5D-A604491453A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r="1074"/>
          <a:stretch>
            <a:fillRect/>
          </a:stretch>
        </p:blipFill>
        <p:spPr>
          <a:xfrm>
            <a:off x="0" y="-1"/>
            <a:ext cx="9144000" cy="5190655"/>
          </a:xfrm>
          <a:prstGeom prst="rect">
            <a:avLst/>
          </a:prstGeom>
        </p:spPr>
      </p:pic>
      <p:sp>
        <p:nvSpPr>
          <p:cNvPr id="4" name="Google Shape;89;g1bf5e8969c4_0_27">
            <a:extLst>
              <a:ext uri="{FF2B5EF4-FFF2-40B4-BE49-F238E27FC236}">
                <a16:creationId xmlns:a16="http://schemas.microsoft.com/office/drawing/2014/main" id="{3ADB98AB-B85A-4EEC-8A94-9B736747CF2E}"/>
              </a:ext>
            </a:extLst>
          </p:cNvPr>
          <p:cNvSpPr/>
          <p:nvPr/>
        </p:nvSpPr>
        <p:spPr>
          <a:xfrm>
            <a:off x="306220" y="122174"/>
            <a:ext cx="8442644" cy="4776243"/>
          </a:xfrm>
          <a:prstGeom prst="rect">
            <a:avLst/>
          </a:prstGeom>
          <a:solidFill>
            <a:schemeClr val="tx1">
              <a:lumMod val="95000"/>
              <a:lumOff val="5000"/>
              <a:alpha val="86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AA3C43-32F1-41C2-B235-331B7DBEF242}"/>
              </a:ext>
            </a:extLst>
          </p:cNvPr>
          <p:cNvSpPr txBox="1"/>
          <p:nvPr/>
        </p:nvSpPr>
        <p:spPr>
          <a:xfrm>
            <a:off x="402336" y="129600"/>
            <a:ext cx="4904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</a:rPr>
              <a:t>Iot DEVICE Circuit Diagram</a:t>
            </a:r>
            <a:endParaRPr lang="en-US" sz="1800" b="1" dirty="0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081FCC-6582-4293-A7E3-346C3CE15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878" y="696246"/>
            <a:ext cx="8125721" cy="41205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19EE647-BCF8-4FC1-BFAA-AA772AA2C302}"/>
              </a:ext>
            </a:extLst>
          </p:cNvPr>
          <p:cNvSpPr/>
          <p:nvPr/>
        </p:nvSpPr>
        <p:spPr>
          <a:xfrm>
            <a:off x="0" y="5027792"/>
            <a:ext cx="9144000" cy="15281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1C9935-EE58-4CC0-BE4E-F088F425837F}"/>
              </a:ext>
            </a:extLst>
          </p:cNvPr>
          <p:cNvSpPr txBox="1"/>
          <p:nvPr/>
        </p:nvSpPr>
        <p:spPr>
          <a:xfrm>
            <a:off x="3526704" y="4975536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</a:t>
            </a:r>
            <a:r>
              <a:rPr lang="en-US" sz="1000" b="0" i="0" dirty="0">
                <a:solidFill>
                  <a:schemeClr val="bg1">
                    <a:lumMod val="95000"/>
                  </a:schemeClr>
                </a:solidFill>
                <a:effectLst/>
                <a:latin typeface="Google Sans"/>
              </a:rPr>
              <a:t>© - Sandipan Saha.</a:t>
            </a:r>
            <a:endParaRPr lang="en-IN" sz="1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73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</TotalTime>
  <Words>699</Words>
  <Application>Microsoft Office PowerPoint</Application>
  <PresentationFormat>On-screen Show (16:9)</PresentationFormat>
  <Paragraphs>126</Paragraphs>
  <Slides>11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Arial Black</vt:lpstr>
      <vt:lpstr>Arial Narrow</vt:lpstr>
      <vt:lpstr>Calibri</vt:lpstr>
      <vt:lpstr>Google Sans</vt:lpstr>
      <vt:lpstr>Times New Roman</vt:lpstr>
      <vt:lpstr>Verdana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PARTHO</dc:creator>
  <cp:lastModifiedBy>Sandipan Saha</cp:lastModifiedBy>
  <cp:revision>26</cp:revision>
  <dcterms:modified xsi:type="dcterms:W3CDTF">2025-04-21T14:37:10Z</dcterms:modified>
</cp:coreProperties>
</file>